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66" r:id="rId5"/>
    <p:sldId id="265" r:id="rId6"/>
    <p:sldId id="264" r:id="rId7"/>
    <p:sldId id="263" r:id="rId8"/>
    <p:sldId id="261" r:id="rId9"/>
    <p:sldId id="271" r:id="rId10"/>
    <p:sldId id="259" r:id="rId11"/>
    <p:sldId id="270" r:id="rId12"/>
    <p:sldId id="267" r:id="rId13"/>
    <p:sldId id="269" r:id="rId14"/>
    <p:sldId id="262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076" autoAdjust="0"/>
  </p:normalViewPr>
  <p:slideViewPr>
    <p:cSldViewPr>
      <p:cViewPr varScale="1">
        <p:scale>
          <a:sx n="53" d="100"/>
          <a:sy n="53" d="100"/>
        </p:scale>
        <p:origin x="20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ECF50-F557-4A1D-8EEF-E884E6326957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DA6AF-2B85-45ED-BA65-150582722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9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1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5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2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9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we dive in – I’m interested to know what comes to mind when you hear the term project management?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At its most fundamental, project management is about getting things done, in accordance with a some set of acceptance criteria.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1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So</a:t>
            </a:r>
            <a:r>
              <a:rPr lang="en-CA" sz="1200" baseline="0" dirty="0" smtClean="0"/>
              <a:t> we have things to do and tasks to complete.. You’re about half way through your summer studentship - I’d like you to start thinking about your progress so far in the last month and a half and jot down your thoughts on the piece of scrap paper in front of you: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CA" sz="1200" baseline="0" dirty="0" smtClean="0"/>
              <a:t>Identify the main goal/scope of your project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CA" sz="1200" baseline="0" dirty="0" smtClean="0"/>
              <a:t>Think through specific deliverables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One way to start</a:t>
            </a:r>
            <a:r>
              <a:rPr lang="en-CA" sz="1200" baseline="0" dirty="0" smtClean="0"/>
              <a:t> the process of managing projects is to formulate a plan. Your task now is to tentatively schedule your project for the remainder of your studentship.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Handout</a:t>
            </a:r>
            <a:r>
              <a:rPr lang="en-CA" sz="1200" baseline="0" dirty="0" smtClean="0"/>
              <a:t>: Includes r</a:t>
            </a:r>
            <a:r>
              <a:rPr lang="en-CA" sz="1200" dirty="0" smtClean="0"/>
              <a:t>elevant deadlines for your successful completion of CBR Summer Studentship and statuary holidays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6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aseline="0" dirty="0" smtClean="0"/>
              <a:t>You’ve got something tangible now, with a schedule to keep you on track.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aseline="0" dirty="0" smtClean="0"/>
              <a:t>I’m wondering how have you been monitoring your progress in achieving these milestones going forward?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We’ve</a:t>
            </a:r>
            <a:r>
              <a:rPr lang="en-CA" sz="1200" baseline="0" dirty="0" smtClean="0"/>
              <a:t> spent some time talking about the big picture – it’s time to</a:t>
            </a:r>
            <a:r>
              <a:rPr lang="en-CA" sz="1200" dirty="0" smtClean="0"/>
              <a:t> zoom in a bit </a:t>
            </a:r>
            <a:r>
              <a:rPr lang="en-CA" sz="1200" baseline="0" dirty="0" smtClean="0"/>
              <a:t>and look at our day-to-day activities. </a:t>
            </a:r>
            <a:r>
              <a:rPr lang="en-CA" sz="1200" dirty="0" smtClean="0"/>
              <a:t>What does your typical day in the lab look like? What are some tasks</a:t>
            </a:r>
            <a:r>
              <a:rPr lang="en-CA" sz="1200" baseline="0" dirty="0" smtClean="0"/>
              <a:t> that you have to do in your role as a summer student?</a:t>
            </a:r>
            <a:endParaRPr lang="en-CA" sz="1200" dirty="0" smtClean="0"/>
          </a:p>
          <a:p>
            <a:endParaRPr lang="en-US" dirty="0" smtClean="0"/>
          </a:p>
          <a:p>
            <a:r>
              <a:rPr lang="en-US" dirty="0" smtClean="0"/>
              <a:t>Name tasks..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6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Living (legal)</a:t>
            </a:r>
            <a:r>
              <a:rPr lang="en-US" baseline="0" dirty="0" smtClean="0"/>
              <a:t> </a:t>
            </a:r>
            <a:r>
              <a:rPr lang="en-US" dirty="0" smtClean="0"/>
              <a:t>document, owned by your supervisor or institution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daily record of every experiment you do, think of doing, or plan to do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daily record of your thoughts about each experiment and the results thereof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basis of every paper and thesis you write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record used by patent offices and, in the case of disputes, courts of law (in the event you file patents on your findings)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record that would enable successive scientists, working on the same project, to pick up where you left off or reproduce your results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0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DA6AF-2B85-45ED-BA65-1505827220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4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8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6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3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18C0-1058-4173-9549-CEA3F73E967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6B67-1ECA-47C4-AE92-44C611AC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7824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Project Management in the Lab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734" y="5142849"/>
            <a:ext cx="9144000" cy="1715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78240"/>
            <a:ext cx="7772400" cy="1237275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Deb Chen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PhD Candidate | UBC Dept. Pathology &amp; Laboratory Medicine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i="1" dirty="0" smtClean="0">
                <a:solidFill>
                  <a:schemeClr val="tx1"/>
                </a:solidFill>
              </a:rPr>
              <a:t>June 28, 2016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287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What goes into a lab notebook?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30098"/>
            <a:ext cx="8229600" cy="4296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dirty="0"/>
              <a:t>detailed account of </a:t>
            </a:r>
            <a:r>
              <a:rPr lang="en-US" sz="2000" b="1" i="1" dirty="0"/>
              <a:t>every</a:t>
            </a:r>
            <a:r>
              <a:rPr lang="en-US" sz="2000" dirty="0"/>
              <a:t> planned and executed experiment with the amount of detail that would enable a scientist “</a:t>
            </a:r>
            <a:r>
              <a:rPr lang="en-US" sz="2000" i="1" dirty="0"/>
              <a:t>skilled in the art</a:t>
            </a:r>
            <a:r>
              <a:rPr lang="en-US" sz="2000" dirty="0"/>
              <a:t>” to </a:t>
            </a:r>
            <a:r>
              <a:rPr lang="en-US" sz="2000" dirty="0" smtClean="0"/>
              <a:t>determine: </a:t>
            </a:r>
          </a:p>
          <a:p>
            <a:pPr marL="685800" lvl="1">
              <a:buFont typeface="Arial"/>
              <a:buChar char="•"/>
            </a:pPr>
            <a:r>
              <a:rPr lang="en-US" sz="1800" b="1" dirty="0"/>
              <a:t>w</a:t>
            </a:r>
            <a:r>
              <a:rPr lang="en-US" sz="1800" b="1" dirty="0" smtClean="0"/>
              <a:t>hen had it been done </a:t>
            </a:r>
            <a:r>
              <a:rPr lang="en-US" sz="1800" dirty="0" smtClean="0"/>
              <a:t>– dates accompanying every entry, account, or record</a:t>
            </a:r>
          </a:p>
          <a:p>
            <a:pPr marL="685800" lvl="1">
              <a:buFont typeface="Arial"/>
              <a:buChar char="•"/>
            </a:pPr>
            <a:r>
              <a:rPr lang="en-US" sz="1800" b="1" dirty="0" smtClean="0"/>
              <a:t>how had it been done </a:t>
            </a:r>
            <a:r>
              <a:rPr lang="en-US" sz="1800" dirty="0" smtClean="0"/>
              <a:t>– detailed protocols</a:t>
            </a:r>
            <a:r>
              <a:rPr lang="en-US" sz="1800" dirty="0"/>
              <a:t>, </a:t>
            </a:r>
            <a:r>
              <a:rPr lang="en-US" sz="1800" dirty="0" smtClean="0"/>
              <a:t>reagents, lot </a:t>
            </a:r>
            <a:r>
              <a:rPr lang="en-US" sz="1800" dirty="0"/>
              <a:t>numbers in each </a:t>
            </a:r>
            <a:r>
              <a:rPr lang="en-US" sz="1800" dirty="0" smtClean="0"/>
              <a:t>entry; when appropriate, use of sketches or diagrams to clarify what had been done </a:t>
            </a:r>
          </a:p>
          <a:p>
            <a:pPr marL="685800" lvl="1">
              <a:buFont typeface="Arial"/>
              <a:buChar char="•"/>
            </a:pPr>
            <a:r>
              <a:rPr lang="en-US" sz="1800" b="1" dirty="0" smtClean="0"/>
              <a:t>why had it been done </a:t>
            </a:r>
            <a:r>
              <a:rPr lang="en-US" sz="1800" dirty="0" smtClean="0"/>
              <a:t>– </a:t>
            </a:r>
            <a:r>
              <a:rPr lang="en-US" sz="1800" dirty="0"/>
              <a:t>explanations of the significance and rationale of each </a:t>
            </a:r>
            <a:r>
              <a:rPr lang="en-US" sz="1800" dirty="0" smtClean="0"/>
              <a:t>experiment</a:t>
            </a:r>
          </a:p>
          <a:p>
            <a:pPr marL="685800" lvl="1">
              <a:buFont typeface="Arial"/>
              <a:buChar char="•"/>
            </a:pPr>
            <a:r>
              <a:rPr lang="en-US" sz="1800" b="1" dirty="0" smtClean="0"/>
              <a:t>what </a:t>
            </a:r>
            <a:r>
              <a:rPr lang="en-US" sz="1800" b="1" dirty="0"/>
              <a:t>the results </a:t>
            </a:r>
            <a:r>
              <a:rPr lang="en-US" sz="1800" b="1" dirty="0" smtClean="0"/>
              <a:t>were </a:t>
            </a:r>
            <a:r>
              <a:rPr lang="en-US" sz="1800" dirty="0" smtClean="0"/>
              <a:t>– your observations, interpretation of results and conclusion of the experiment; </a:t>
            </a:r>
          </a:p>
          <a:p>
            <a:pPr marL="1085850" lvl="2">
              <a:buFont typeface="Arial"/>
              <a:buChar char="•"/>
            </a:pPr>
            <a:r>
              <a:rPr lang="en-US" sz="1600" dirty="0" smtClean="0"/>
              <a:t>photographs and computer generated should be stuck into your notebook in such a way that they will not come loose</a:t>
            </a:r>
          </a:p>
          <a:p>
            <a:pPr marL="1085850" lvl="2">
              <a:buFont typeface="Arial"/>
              <a:buChar char="•"/>
            </a:pPr>
            <a:r>
              <a:rPr lang="en-US" sz="1600" dirty="0" smtClean="0"/>
              <a:t>Information regarding where were the electronically captured data files kept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</p:spTree>
    <p:extLst>
      <p:ext uri="{BB962C8B-B14F-4D97-AF65-F5344CB8AC3E}">
        <p14:creationId xmlns:p14="http://schemas.microsoft.com/office/powerpoint/2010/main" val="40218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16200000">
            <a:off x="-2597019" y="2584578"/>
            <a:ext cx="6870440" cy="1676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Protocol Development</a:t>
            </a:r>
            <a:endParaRPr lang="en-US" sz="4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2344" r="17501" b="10937"/>
          <a:stretch/>
        </p:blipFill>
        <p:spPr bwMode="auto">
          <a:xfrm>
            <a:off x="1341120" y="152400"/>
            <a:ext cx="7650480" cy="65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Time Saving Tips and Tricks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30098"/>
            <a:ext cx="8229600" cy="4296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Table of Content</a:t>
            </a:r>
          </a:p>
          <a:p>
            <a:pPr lvl="1"/>
            <a:r>
              <a:rPr lang="en-US" sz="1800" dirty="0" smtClean="0"/>
              <a:t>Increase ease of looking up previous experiments and protocols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Cross Reference</a:t>
            </a:r>
          </a:p>
          <a:p>
            <a:pPr lvl="1"/>
            <a:r>
              <a:rPr lang="en-US" sz="1800" dirty="0" smtClean="0"/>
              <a:t>If </a:t>
            </a:r>
            <a:r>
              <a:rPr lang="en-US" sz="1800" dirty="0"/>
              <a:t>you are starting a new experiment on page 48 and are using the same protocol as already described on page 22, write on page 48, “</a:t>
            </a:r>
            <a:r>
              <a:rPr lang="en-US" sz="1800" i="1" dirty="0"/>
              <a:t>following the protocol as described on page 22 of this laboratory notebook</a:t>
            </a:r>
            <a:r>
              <a:rPr lang="en-US" sz="1800" dirty="0"/>
              <a:t>.</a:t>
            </a:r>
            <a:r>
              <a:rPr lang="en-US" sz="1800" dirty="0" smtClean="0"/>
              <a:t>”</a:t>
            </a:r>
          </a:p>
          <a:p>
            <a:endParaRPr lang="en-US" sz="2000" dirty="0" smtClean="0"/>
          </a:p>
          <a:p>
            <a:r>
              <a:rPr lang="en-US" sz="2000" dirty="0" smtClean="0"/>
              <a:t>Pre-printed forms</a:t>
            </a:r>
          </a:p>
          <a:p>
            <a:pPr lvl="1"/>
            <a:r>
              <a:rPr lang="en-US" sz="1800" dirty="0" smtClean="0"/>
              <a:t>Useful for common, standard procedures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</p:spTree>
    <p:extLst>
      <p:ext uri="{BB962C8B-B14F-4D97-AF65-F5344CB8AC3E}">
        <p14:creationId xmlns:p14="http://schemas.microsoft.com/office/powerpoint/2010/main" val="42031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5689"/>
            <a:ext cx="9144000" cy="121783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Example of Table of Content</a:t>
            </a:r>
            <a:endParaRPr lang="en-US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20028" r="16582" b="28192"/>
          <a:stretch/>
        </p:blipFill>
        <p:spPr bwMode="auto">
          <a:xfrm>
            <a:off x="457200" y="1295400"/>
            <a:ext cx="8173616" cy="505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Exchange your lab notebooks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30098"/>
            <a:ext cx="8229600" cy="429606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CA" sz="2400" dirty="0"/>
              <a:t>W</a:t>
            </a:r>
            <a:r>
              <a:rPr lang="en-CA" sz="2400" dirty="0" smtClean="0"/>
              <a:t>hy was the experiment done?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What was the experimental plan and rationale behind their approach?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How was the experiment executed? Do you have enough information to repeat the experiment?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What was their finding and how does it inform their next steps?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What suggestion might you make to your partner to help them better keep a proper lab notebook?</a:t>
            </a:r>
          </a:p>
          <a:p>
            <a:pPr>
              <a:spcAft>
                <a:spcPts val="1200"/>
              </a:spcAft>
            </a:pPr>
            <a:endParaRPr lang="en-CA" sz="2400" dirty="0"/>
          </a:p>
          <a:p>
            <a:pPr>
              <a:spcAft>
                <a:spcPts val="1200"/>
              </a:spcAft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841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Learning Objectives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30098"/>
            <a:ext cx="8229600" cy="429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CA" sz="2800" i="1" dirty="0" smtClean="0"/>
              <a:t>By the end of this workshop, you will be able to: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Plan a tentative schedule towards the completion of your Summer Studentship project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400" dirty="0" smtClean="0"/>
              <a:t>Discuss </a:t>
            </a:r>
            <a:r>
              <a:rPr lang="en-US" sz="2400" dirty="0"/>
              <a:t>efficient and productive time </a:t>
            </a:r>
            <a:r>
              <a:rPr lang="en-US" sz="2400" dirty="0" smtClean="0"/>
              <a:t>management strategies </a:t>
            </a:r>
            <a:r>
              <a:rPr lang="en-US" sz="2400" dirty="0"/>
              <a:t>in the lab and </a:t>
            </a:r>
            <a:r>
              <a:rPr lang="en-US" sz="2400" dirty="0" smtClean="0"/>
              <a:t>beyond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smtClean="0"/>
              <a:t>Evaluate </a:t>
            </a:r>
            <a:r>
              <a:rPr lang="en-US" sz="2400" dirty="0"/>
              <a:t>your current note-keeping habits and identify ways to improve and to keep a proper lab notebook going </a:t>
            </a:r>
            <a:r>
              <a:rPr lang="en-US" sz="2400" dirty="0" smtClean="0"/>
              <a:t>forward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</p:spTree>
    <p:extLst>
      <p:ext uri="{BB962C8B-B14F-4D97-AF65-F5344CB8AC3E}">
        <p14:creationId xmlns:p14="http://schemas.microsoft.com/office/powerpoint/2010/main" val="31012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287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Introductions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30098"/>
            <a:ext cx="8229600" cy="429606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CA" sz="2800" dirty="0" smtClean="0"/>
              <a:t>Name</a:t>
            </a:r>
          </a:p>
          <a:p>
            <a:pPr>
              <a:spcAft>
                <a:spcPts val="1200"/>
              </a:spcAft>
            </a:pPr>
            <a:r>
              <a:rPr lang="en-CA" sz="2800" dirty="0" smtClean="0"/>
              <a:t>Lab</a:t>
            </a:r>
            <a:endParaRPr lang="en-CA" sz="2800" dirty="0"/>
          </a:p>
          <a:p>
            <a:pPr>
              <a:spcAft>
                <a:spcPts val="1200"/>
              </a:spcAft>
            </a:pPr>
            <a:r>
              <a:rPr lang="en-CA" sz="2800" dirty="0" smtClean="0"/>
              <a:t>One thing that stands out to you in your experience as a summer student so far</a:t>
            </a:r>
          </a:p>
        </p:txBody>
      </p:sp>
    </p:spTree>
    <p:extLst>
      <p:ext uri="{BB962C8B-B14F-4D97-AF65-F5344CB8AC3E}">
        <p14:creationId xmlns:p14="http://schemas.microsoft.com/office/powerpoint/2010/main" val="1314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Learning Objectives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30098"/>
            <a:ext cx="8229600" cy="429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CA" sz="2800" i="1" dirty="0" smtClean="0"/>
              <a:t>By the end of this workshop, you will be able to: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/>
              <a:t>Plan a tentative schedule towards the completion of your Summer Studentship project</a:t>
            </a:r>
          </a:p>
          <a:p>
            <a:pPr marL="457200" lvl="0" indent="-457200" fontAlgn="base">
              <a:buFont typeface="+mj-lt"/>
              <a:buAutoNum type="arabicPeriod"/>
            </a:pPr>
            <a:r>
              <a:rPr lang="en-US" sz="2400" dirty="0" smtClean="0"/>
              <a:t>Discuss </a:t>
            </a:r>
            <a:r>
              <a:rPr lang="en-US" sz="2400" dirty="0"/>
              <a:t>efficient and productive time </a:t>
            </a:r>
            <a:r>
              <a:rPr lang="en-US" sz="2400" dirty="0" smtClean="0"/>
              <a:t>management strategies </a:t>
            </a:r>
            <a:r>
              <a:rPr lang="en-US" sz="2400" dirty="0"/>
              <a:t>in the lab and </a:t>
            </a:r>
            <a:r>
              <a:rPr lang="en-US" sz="2400" dirty="0" smtClean="0"/>
              <a:t>beyond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dirty="0" smtClean="0"/>
              <a:t>Evaluate </a:t>
            </a:r>
            <a:r>
              <a:rPr lang="en-US" sz="2400" dirty="0"/>
              <a:t>your current note-keeping habits and identify ways to improve and to keep a proper lab notebook going </a:t>
            </a:r>
            <a:r>
              <a:rPr lang="en-US" sz="2400" dirty="0" smtClean="0"/>
              <a:t>forward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</p:spTree>
    <p:extLst>
      <p:ext uri="{BB962C8B-B14F-4D97-AF65-F5344CB8AC3E}">
        <p14:creationId xmlns:p14="http://schemas.microsoft.com/office/powerpoint/2010/main" val="12800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What is Project Management?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30098"/>
            <a:ext cx="8229600" cy="429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800" i="1" dirty="0" smtClean="0"/>
              <a:t>Turn to your </a:t>
            </a:r>
            <a:r>
              <a:rPr lang="en-US" sz="2800" i="1" dirty="0" err="1" smtClean="0"/>
              <a:t>neighbour</a:t>
            </a:r>
            <a:r>
              <a:rPr lang="en-US" sz="2800" i="1" dirty="0" smtClean="0"/>
              <a:t> and share what comes to mind when you hear the term “project management”.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i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2800" b="1" dirty="0" smtClean="0"/>
              <a:t>At </a:t>
            </a:r>
            <a:r>
              <a:rPr lang="en-US" sz="2800" b="1" dirty="0"/>
              <a:t>its most fundamental, project management is about getting things done, in accordance with a some set of acceptance criteria.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800" i="1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</p:spTree>
    <p:extLst>
      <p:ext uri="{BB962C8B-B14F-4D97-AF65-F5344CB8AC3E}">
        <p14:creationId xmlns:p14="http://schemas.microsoft.com/office/powerpoint/2010/main" val="8184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Planning Ahead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30098"/>
            <a:ext cx="8229600" cy="429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CA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CA" sz="2000" dirty="0" smtClean="0"/>
          </a:p>
          <a:p>
            <a:pPr>
              <a:spcAft>
                <a:spcPts val="1200"/>
              </a:spcAft>
            </a:pPr>
            <a:endParaRPr lang="en-CA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296066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2400" i="1" dirty="0" smtClean="0"/>
              <a:t>Take a moment to reflect on your research progress so far:</a:t>
            </a:r>
          </a:p>
          <a:p>
            <a:pPr>
              <a:spcAft>
                <a:spcPts val="1200"/>
              </a:spcAft>
            </a:pPr>
            <a:r>
              <a:rPr lang="en-CA" sz="2000" i="1" dirty="0" smtClean="0"/>
              <a:t>What is your main </a:t>
            </a:r>
            <a:r>
              <a:rPr lang="en-CA" sz="2000" b="1" i="1" dirty="0" smtClean="0"/>
              <a:t>project</a:t>
            </a:r>
            <a:r>
              <a:rPr lang="en-CA" sz="2000" i="1" dirty="0" smtClean="0"/>
              <a:t> </a:t>
            </a:r>
            <a:r>
              <a:rPr lang="en-CA" sz="2000" b="1" i="1" dirty="0" smtClean="0"/>
              <a:t>objective</a:t>
            </a:r>
            <a:r>
              <a:rPr lang="en-CA" sz="2000" i="1" dirty="0" smtClean="0"/>
              <a:t>? (e.g., project aim)</a:t>
            </a:r>
          </a:p>
          <a:p>
            <a:pPr>
              <a:spcAft>
                <a:spcPts val="1200"/>
              </a:spcAft>
            </a:pPr>
            <a:r>
              <a:rPr lang="en-CA" sz="2000" i="1" dirty="0" smtClean="0"/>
              <a:t>What are your specific </a:t>
            </a:r>
            <a:r>
              <a:rPr lang="en-CA" sz="2000" b="1" i="1" dirty="0" smtClean="0"/>
              <a:t>deliverables</a:t>
            </a:r>
            <a:r>
              <a:rPr lang="en-CA" sz="2000" i="1" dirty="0" smtClean="0"/>
              <a:t>? (e.g., results of your experiment, lab meeting presentations, poster presentation, summary report, </a:t>
            </a:r>
            <a:r>
              <a:rPr lang="en-CA" sz="2000" i="1" dirty="0" err="1" smtClean="0"/>
              <a:t>etc</a:t>
            </a:r>
            <a:r>
              <a:rPr lang="en-CA" sz="2000" i="1" dirty="0" smtClean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400" i="1" dirty="0" smtClean="0"/>
              <a:t>In the next 10 minutes, jot down the following on your calendar:</a:t>
            </a:r>
          </a:p>
          <a:p>
            <a:pPr>
              <a:spcAft>
                <a:spcPts val="1200"/>
              </a:spcAft>
            </a:pPr>
            <a:r>
              <a:rPr lang="en-CA" sz="2000" dirty="0" smtClean="0"/>
              <a:t>Your summer project milestones/deliverables – break down each milestone into even smaller tasks (e.g., perform experiment, analyse results, </a:t>
            </a:r>
            <a:r>
              <a:rPr lang="en-CA" sz="2000" dirty="0" err="1" smtClean="0"/>
              <a:t>etc</a:t>
            </a:r>
            <a:r>
              <a:rPr lang="en-CA" sz="20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CA" sz="2000" dirty="0" smtClean="0"/>
              <a:t>Other extracurricular activities you’re involved in (e.g., volunteer commitments)</a:t>
            </a:r>
          </a:p>
          <a:p>
            <a:pPr>
              <a:spcAft>
                <a:spcPts val="1200"/>
              </a:spcAft>
            </a:pPr>
            <a:endParaRPr lang="en-CA" sz="2000" dirty="0" smtClean="0"/>
          </a:p>
          <a:p>
            <a:pPr>
              <a:spcAft>
                <a:spcPts val="1200"/>
              </a:spcAft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13547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Monitoring your project progress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30098"/>
            <a:ext cx="8229600" cy="429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CA" sz="2400" dirty="0"/>
              <a:t>Set milestones/tentative deadlines for your project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Give </a:t>
            </a:r>
            <a:r>
              <a:rPr lang="en-CA" sz="2400" dirty="0"/>
              <a:t>yourself extra </a:t>
            </a:r>
            <a:r>
              <a:rPr lang="en-CA" sz="2400" dirty="0" smtClean="0"/>
              <a:t>time to complete tasks </a:t>
            </a:r>
            <a:endParaRPr lang="en-CA" sz="2400" dirty="0"/>
          </a:p>
          <a:p>
            <a:pPr>
              <a:spcAft>
                <a:spcPts val="1200"/>
              </a:spcAft>
            </a:pPr>
            <a:r>
              <a:rPr lang="en-CA" sz="2400" dirty="0" smtClean="0"/>
              <a:t>Schedule regular meetings with your supervisor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To-do lists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Etc…</a:t>
            </a:r>
          </a:p>
          <a:p>
            <a:pPr>
              <a:spcAft>
                <a:spcPts val="1200"/>
              </a:spcAft>
            </a:pPr>
            <a:endParaRPr lang="en-CA" sz="2400" dirty="0" smtClean="0"/>
          </a:p>
          <a:p>
            <a:pPr>
              <a:spcAft>
                <a:spcPts val="1200"/>
              </a:spcAft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159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Tasks and Time – a fine balance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830098"/>
            <a:ext cx="8229600" cy="429606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i="1" dirty="0"/>
              <a:t>one task  per scrap paper </a:t>
            </a:r>
            <a:r>
              <a:rPr lang="en-US" sz="2400" i="1" dirty="0" smtClean="0"/>
              <a:t> - write down tasks that you perform daily or frequently in your role as a summer student.</a:t>
            </a:r>
            <a:endParaRPr lang="en-US" sz="2400" i="1" dirty="0"/>
          </a:p>
          <a:p>
            <a:pPr marL="0" indent="0">
              <a:spcAft>
                <a:spcPts val="1200"/>
              </a:spcAft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7039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28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What is a laboratory notebook?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335865"/>
            <a:ext cx="365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CBR Summer Studentship Workshop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30098"/>
            <a:ext cx="8229600" cy="429606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C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6400800"/>
            <a:ext cx="1245854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Build-A-Slide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50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7" t="30389" r="16173" b="32461"/>
          <a:stretch/>
        </p:blipFill>
        <p:spPr bwMode="auto">
          <a:xfrm>
            <a:off x="886408" y="762000"/>
            <a:ext cx="7371184" cy="36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4545564"/>
            <a:ext cx="8839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/>
              <a:t>A lab book is a living document &amp; often a witness to our struggles and frustration..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939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1078</Words>
  <Application>Microsoft Office PowerPoint</Application>
  <PresentationFormat>On-screen Show (4:3)</PresentationFormat>
  <Paragraphs>113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Project Management in the Lab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goes into a lab notebook?</vt:lpstr>
      <vt:lpstr>PowerPoint Presentation</vt:lpstr>
      <vt:lpstr>PowerPoint Presentation</vt:lpstr>
      <vt:lpstr>Example of Table of Content</vt:lpstr>
      <vt:lpstr>PowerPoint Presentation</vt:lpstr>
      <vt:lpstr>PowerPoint Presentation</vt:lpstr>
    </vt:vector>
  </TitlesOfParts>
  <Company>Canadian Blood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the Lab</dc:title>
  <dc:creator>Deborah Chen</dc:creator>
  <cp:lastModifiedBy>Amarpreet Grewal</cp:lastModifiedBy>
  <cp:revision>29</cp:revision>
  <dcterms:created xsi:type="dcterms:W3CDTF">2016-04-20T19:00:25Z</dcterms:created>
  <dcterms:modified xsi:type="dcterms:W3CDTF">2016-07-18T22:43:59Z</dcterms:modified>
</cp:coreProperties>
</file>